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eague Spartan" charset="1" panose="00000800000000000000"/>
      <p:regular r:id="rId21"/>
    </p:embeddedFont>
    <p:embeddedFont>
      <p:font typeface="Arimo" charset="1" panose="020B0604020202020204"/>
      <p:regular r:id="rId22"/>
    </p:embeddedFont>
    <p:embeddedFont>
      <p:font typeface="Arimo Bold" charset="1" panose="020B07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jpeg" Type="http://schemas.openxmlformats.org/officeDocument/2006/relationships/image"/><Relationship Id="rId8" Target="../media/VAGZdOl7_EU.mp4" Type="http://schemas.openxmlformats.org/officeDocument/2006/relationships/video"/><Relationship Id="rId9" Target="../media/VAGZdOl7_EU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432736"/>
            <a:ext cx="17788187" cy="302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1"/>
              </a:lnSpc>
            </a:pPr>
            <a:r>
              <a:rPr lang="en-US" sz="11067" spc="110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GLOBAL COVID -19 VACCINATION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598457" y="6801728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15888" y="278918"/>
            <a:ext cx="1731997" cy="1499565"/>
          </a:xfrm>
          <a:custGeom>
            <a:avLst/>
            <a:gdLst/>
            <a:ahLst/>
            <a:cxnLst/>
            <a:rect r="r" b="b" t="t" l="l"/>
            <a:pathLst>
              <a:path h="1499565" w="1731997">
                <a:moveTo>
                  <a:pt x="0" y="0"/>
                </a:moveTo>
                <a:lnTo>
                  <a:pt x="1731997" y="0"/>
                </a:lnTo>
                <a:lnTo>
                  <a:pt x="1731997" y="1499564"/>
                </a:lnTo>
                <a:lnTo>
                  <a:pt x="0" y="14995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96927" y="7811237"/>
            <a:ext cx="6729866" cy="63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4"/>
              </a:lnSpc>
              <a:spcBef>
                <a:spcPct val="0"/>
              </a:spcBef>
            </a:pPr>
            <a:r>
              <a:rPr lang="en-US" sz="362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362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resenter By: Adarsh S 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50416" y="8498158"/>
            <a:ext cx="5308884" cy="57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4"/>
              </a:lnSpc>
              <a:spcBef>
                <a:spcPct val="0"/>
              </a:spcBef>
            </a:pPr>
            <a:r>
              <a:rPr lang="en-US" sz="333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Affiliation: Learn Logic AI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78663" y="9172575"/>
            <a:ext cx="4605968" cy="59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6"/>
              </a:lnSpc>
              <a:spcBef>
                <a:spcPct val="0"/>
              </a:spcBef>
            </a:pPr>
            <a:r>
              <a:rPr lang="en-US" sz="337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Date: 05-04-2025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400" y="67900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00823" y="7488722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0784" y="-113407"/>
            <a:ext cx="6622205" cy="214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8"/>
              </a:lnSpc>
              <a:spcBef>
                <a:spcPct val="0"/>
              </a:spcBef>
            </a:pPr>
            <a:r>
              <a:rPr lang="en-US" sz="60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Visual Breakdown</a:t>
            </a:r>
          </a:p>
          <a:p>
            <a:pPr algn="ctr">
              <a:lnSpc>
                <a:spcPts val="849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2400" y="1668694"/>
            <a:ext cx="18135600" cy="839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8"/>
              </a:lnSpc>
              <a:spcBef>
                <a:spcPct val="0"/>
              </a:spcBef>
            </a:pPr>
            <a:r>
              <a:rPr lang="en-US" sz="52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Explanation of Graphs &amp; Charts: </a:t>
            </a:r>
          </a:p>
          <a:p>
            <a:pPr algn="l" marL="1137871" indent="-568936" lvl="1">
              <a:lnSpc>
                <a:spcPts val="7378"/>
              </a:lnSpc>
              <a:spcBef>
                <a:spcPct val="0"/>
              </a:spcBef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Bar Chart - Compares total vaccinations across countries.</a:t>
            </a:r>
          </a:p>
          <a:p>
            <a:pPr algn="l" marL="1137871" indent="-568936" lvl="1">
              <a:lnSpc>
                <a:spcPts val="7378"/>
              </a:lnSpc>
              <a:spcBef>
                <a:spcPct val="0"/>
              </a:spcBef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Pie Chart - Shows proportions of vaccine types used globally</a:t>
            </a:r>
          </a:p>
          <a:p>
            <a:pPr algn="l" marL="1137871" indent="-568936" lvl="1">
              <a:lnSpc>
                <a:spcPts val="7378"/>
              </a:lnSpc>
              <a:spcBef>
                <a:spcPct val="0"/>
              </a:spcBef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Line Chart - Illustrates vaccination trends over time </a:t>
            </a:r>
          </a:p>
          <a:p>
            <a:pPr algn="l" marL="1137871" indent="-568936" lvl="1">
              <a:lnSpc>
                <a:spcPts val="7378"/>
              </a:lnSpc>
              <a:spcBef>
                <a:spcPct val="0"/>
              </a:spcBef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Map – Visualizes global vaccination distribution </a:t>
            </a:r>
          </a:p>
          <a:p>
            <a:pPr algn="l" marL="1137871" indent="-568936" lvl="1">
              <a:lnSpc>
                <a:spcPts val="7378"/>
              </a:lnSpc>
              <a:spcBef>
                <a:spcPct val="0"/>
              </a:spcBef>
              <a:buFont typeface="Arial"/>
              <a:buChar char="•"/>
            </a:pPr>
            <a:r>
              <a:rPr lang="en-US" sz="52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KPI Cards - Highlight total doses daily average and % population covered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1631" y="260868"/>
            <a:ext cx="8150496" cy="89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8"/>
              </a:lnSpc>
              <a:spcBef>
                <a:spcPct val="0"/>
              </a:spcBef>
            </a:pPr>
            <a:r>
              <a:rPr lang="en-US" sz="50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Challenges &amp; Limitations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400" y="67900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7580" y="1046481"/>
            <a:ext cx="17761238" cy="848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Issues Faced During the Project :</a:t>
            </a:r>
          </a:p>
          <a:p>
            <a:pPr algn="l" marL="943566" indent="-471783" lvl="1">
              <a:lnSpc>
                <a:spcPts val="6118"/>
              </a:lnSpc>
              <a:buFont typeface="Arial"/>
              <a:buChar char="•"/>
            </a:pPr>
            <a:r>
              <a:rPr lang="en-US" sz="4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report highlights key challenges and disparities in global vaccination efforts:</a:t>
            </a:r>
          </a:p>
          <a:p>
            <a:pPr algn="l" marL="943566" indent="-471783" lvl="1">
              <a:lnSpc>
                <a:spcPts val="6118"/>
              </a:lnSpc>
              <a:buFont typeface="Arial"/>
              <a:buChar char="•"/>
            </a:pPr>
            <a:r>
              <a:rPr lang="en-US" sz="4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Unequal Distribution: High-income countries achieved higher coverage, while low-income regions lagged.</a:t>
            </a:r>
          </a:p>
          <a:p>
            <a:pPr algn="l" marL="943566" indent="-471783" lvl="1">
              <a:lnSpc>
                <a:spcPts val="6118"/>
              </a:lnSpc>
              <a:buFont typeface="Arial"/>
              <a:buChar char="•"/>
            </a:pPr>
            <a:r>
              <a:rPr lang="en-US" sz="4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Vaccine Hesitancy: Misinformation and distrust affected uptake in some populations.</a:t>
            </a:r>
          </a:p>
          <a:p>
            <a:pPr algn="l" marL="943566" indent="-471783" lvl="1">
              <a:lnSpc>
                <a:spcPts val="6118"/>
              </a:lnSpc>
              <a:buFont typeface="Arial"/>
              <a:buChar char="•"/>
            </a:pPr>
            <a:r>
              <a:rPr lang="en-US" sz="4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Logistical Issues: Supply chain disruptions and storage limitations slowed distribution.</a:t>
            </a:r>
          </a:p>
          <a:p>
            <a:pPr algn="l" marL="943566" indent="-471783" lvl="1">
              <a:lnSpc>
                <a:spcPts val="6118"/>
              </a:lnSpc>
              <a:buFont typeface="Arial"/>
              <a:buChar char="•"/>
            </a:pPr>
            <a:r>
              <a:rPr lang="en-US" sz="4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Access Gaps: Rural and underserved communities faced difficulties in receiving vaccines.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104059"/>
            <a:ext cx="18288000" cy="85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8"/>
              </a:lnSpc>
              <a:spcBef>
                <a:spcPct val="0"/>
              </a:spcBef>
            </a:pPr>
            <a:r>
              <a:rPr lang="en-US" sz="60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Model Limitations  : </a:t>
            </a:r>
          </a:p>
          <a:p>
            <a:pPr algn="l">
              <a:lnSpc>
                <a:spcPts val="8498"/>
              </a:lnSpc>
              <a:spcBef>
                <a:spcPct val="0"/>
              </a:spcBef>
            </a:pPr>
            <a:r>
              <a:rPr lang="en-US" sz="60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Limited feature diversity : Model performance affected by lack of socioeconomic or demographic data</a:t>
            </a:r>
          </a:p>
          <a:p>
            <a:pPr algn="l">
              <a:lnSpc>
                <a:spcPts val="8498"/>
              </a:lnSpc>
              <a:spcBef>
                <a:spcPct val="0"/>
              </a:spcBef>
            </a:pPr>
            <a:r>
              <a:rPr lang="en-US" sz="60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Assumes data accuracy : Predictions rely on possibly outdated or inconsistent reports </a:t>
            </a:r>
          </a:p>
          <a:p>
            <a:pPr algn="l">
              <a:lnSpc>
                <a:spcPts val="8498"/>
              </a:lnSpc>
              <a:spcBef>
                <a:spcPct val="0"/>
              </a:spcBef>
            </a:pPr>
            <a:r>
              <a:rPr lang="en-US" sz="60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Not globally generalizable : Models may not adapt well to countries with very different conditions.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18125" y="-133350"/>
            <a:ext cx="6924398" cy="94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8"/>
              </a:lnSpc>
              <a:spcBef>
                <a:spcPct val="0"/>
              </a:spcBef>
            </a:pPr>
            <a:r>
              <a:rPr lang="en-US" sz="5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Future Enhancements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7048" y="711318"/>
            <a:ext cx="17830952" cy="930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8"/>
              </a:lnSpc>
              <a:spcBef>
                <a:spcPct val="0"/>
              </a:spcBef>
            </a:pPr>
            <a:r>
              <a:rPr lang="en-US" sz="47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Additional Features</a:t>
            </a:r>
          </a:p>
          <a:p>
            <a:pPr algn="l" marL="1029924" indent="-514962" lvl="1">
              <a:lnSpc>
                <a:spcPts val="6678"/>
              </a:lnSpc>
              <a:spcBef>
                <a:spcPct val="0"/>
              </a:spcBef>
              <a:buFont typeface="Arial"/>
              <a:buChar char="•"/>
            </a:pPr>
            <a:r>
              <a:rPr lang="en-US" sz="47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Add vaccination sentiment analysis from social media/new</a:t>
            </a:r>
          </a:p>
          <a:p>
            <a:pPr algn="l" marL="1029924" indent="-514962" lvl="1">
              <a:lnSpc>
                <a:spcPts val="6678"/>
              </a:lnSpc>
              <a:spcBef>
                <a:spcPct val="0"/>
              </a:spcBef>
              <a:buFont typeface="Arial"/>
              <a:buChar char="•"/>
            </a:pPr>
            <a:r>
              <a:rPr lang="en-US" sz="47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Track booster shots and age-wise distribution</a:t>
            </a:r>
          </a:p>
          <a:p>
            <a:pPr algn="l">
              <a:lnSpc>
                <a:spcPts val="6678"/>
              </a:lnSpc>
              <a:spcBef>
                <a:spcPct val="0"/>
              </a:spcBef>
            </a:pPr>
            <a:r>
              <a:rPr lang="en-US" sz="47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New Datasets</a:t>
            </a:r>
          </a:p>
          <a:p>
            <a:pPr algn="l" marL="1029924" indent="-514962" lvl="1">
              <a:lnSpc>
                <a:spcPts val="6678"/>
              </a:lnSpc>
              <a:spcBef>
                <a:spcPct val="0"/>
              </a:spcBef>
              <a:buFont typeface="Arial"/>
              <a:buChar char="•"/>
            </a:pPr>
            <a:r>
              <a:rPr lang="en-US" sz="47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Integrate hospitalization, mortality, or mobility data for deeper insights</a:t>
            </a:r>
          </a:p>
          <a:p>
            <a:pPr algn="l">
              <a:lnSpc>
                <a:spcPts val="6678"/>
              </a:lnSpc>
              <a:spcBef>
                <a:spcPct val="0"/>
              </a:spcBef>
            </a:pPr>
            <a:r>
              <a:rPr lang="en-US" sz="47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Real-Time Application</a:t>
            </a:r>
          </a:p>
          <a:p>
            <a:pPr algn="l" marL="1029924" indent="-514962" lvl="1">
              <a:lnSpc>
                <a:spcPts val="6678"/>
              </a:lnSpc>
              <a:spcBef>
                <a:spcPct val="0"/>
              </a:spcBef>
              <a:buFont typeface="Arial"/>
              <a:buChar char="•"/>
            </a:pPr>
            <a:r>
              <a:rPr lang="en-US" sz="47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Live dashboards with automated data refresh and user interactivity</a:t>
            </a:r>
          </a:p>
          <a:p>
            <a:pPr algn="l">
              <a:lnSpc>
                <a:spcPts val="6678"/>
              </a:lnSpc>
              <a:spcBef>
                <a:spcPct val="0"/>
              </a:spcBef>
            </a:pPr>
            <a:r>
              <a:rPr lang="en-US" sz="47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Global Comparisons</a:t>
            </a:r>
          </a:p>
          <a:p>
            <a:pPr algn="l" marL="1029924" indent="-514962" lvl="1">
              <a:lnSpc>
                <a:spcPts val="6678"/>
              </a:lnSpc>
              <a:spcBef>
                <a:spcPct val="0"/>
              </a:spcBef>
              <a:buFont typeface="Arial"/>
              <a:buChar char="•"/>
            </a:pPr>
            <a:r>
              <a:rPr lang="en-US" sz="47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Add benchmarking tools for country-to-country performance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400" y="67900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774" y="1491333"/>
            <a:ext cx="18288000" cy="8084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8"/>
              </a:lnSpc>
              <a:spcBef>
                <a:spcPct val="0"/>
              </a:spcBef>
            </a:pPr>
            <a:r>
              <a:rPr lang="en-US" sz="45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Cited Sources : </a:t>
            </a:r>
          </a:p>
          <a:p>
            <a:pPr algn="l">
              <a:lnSpc>
                <a:spcPts val="6398"/>
              </a:lnSpc>
              <a:spcBef>
                <a:spcPct val="0"/>
              </a:spcBef>
            </a:pPr>
            <a:r>
              <a:rPr lang="en-US" sz="45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Kaggle Dataset – Global COVID-19 Vaccination Data </a:t>
            </a:r>
          </a:p>
          <a:p>
            <a:pPr algn="l" marL="986745" indent="-493373" lvl="1">
              <a:lnSpc>
                <a:spcPts val="6398"/>
              </a:lnSpc>
              <a:spcBef>
                <a:spcPct val="0"/>
              </a:spcBef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Python Libraries: Pandas, NumPy, Matplotlib, Seaborn, Scikit-learn</a:t>
            </a:r>
          </a:p>
          <a:p>
            <a:pPr algn="l" marL="986745" indent="-493373" lvl="1">
              <a:lnSpc>
                <a:spcPts val="6398"/>
              </a:lnSpc>
              <a:spcBef>
                <a:spcPct val="0"/>
              </a:spcBef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Power BI for Dashboard Visualization</a:t>
            </a:r>
          </a:p>
          <a:p>
            <a:pPr algn="l" marL="986745" indent="-493373" lvl="1">
              <a:lnSpc>
                <a:spcPts val="6398"/>
              </a:lnSpc>
              <a:spcBef>
                <a:spcPct val="0"/>
              </a:spcBef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Research Articles and WHO Reports on COVID-19 Vaccination Trend</a:t>
            </a:r>
          </a:p>
          <a:p>
            <a:pPr algn="l">
              <a:lnSpc>
                <a:spcPts val="6398"/>
              </a:lnSpc>
              <a:spcBef>
                <a:spcPct val="0"/>
              </a:spcBef>
            </a:pPr>
            <a:r>
              <a:rPr lang="en-US" sz="45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Acknowledgments : </a:t>
            </a:r>
          </a:p>
          <a:p>
            <a:pPr algn="l" marL="986745" indent="-493373" lvl="1">
              <a:lnSpc>
                <a:spcPts val="6398"/>
              </a:lnSpc>
              <a:spcBef>
                <a:spcPct val="0"/>
              </a:spcBef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Special thanks to our mentors and faculty for their guidance</a:t>
            </a:r>
          </a:p>
          <a:p>
            <a:pPr algn="l" marL="986745" indent="-493373" lvl="1">
              <a:lnSpc>
                <a:spcPts val="6398"/>
              </a:lnSpc>
              <a:spcBef>
                <a:spcPct val="0"/>
              </a:spcBef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Appreciation to Kaggle and global data providers</a:t>
            </a:r>
          </a:p>
          <a:p>
            <a:pPr algn="l" marL="986745" indent="-493373" lvl="1">
              <a:lnSpc>
                <a:spcPts val="6398"/>
              </a:lnSpc>
              <a:spcBef>
                <a:spcPct val="0"/>
              </a:spcBef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Support from team members and collaborators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01655" y="293539"/>
            <a:ext cx="10208165" cy="89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8"/>
              </a:lnSpc>
              <a:spcBef>
                <a:spcPct val="0"/>
              </a:spcBef>
            </a:pPr>
            <a:r>
              <a:rPr lang="en-US" sz="50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References &amp; Acknowledgments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18876" y="7664836"/>
            <a:ext cx="313064" cy="313064"/>
          </a:xfrm>
          <a:custGeom>
            <a:avLst/>
            <a:gdLst/>
            <a:ahLst/>
            <a:cxnLst/>
            <a:rect r="r" b="b" t="t" l="l"/>
            <a:pathLst>
              <a:path h="313064" w="313064">
                <a:moveTo>
                  <a:pt x="0" y="0"/>
                </a:moveTo>
                <a:lnTo>
                  <a:pt x="313065" y="0"/>
                </a:lnTo>
                <a:lnTo>
                  <a:pt x="313065" y="313064"/>
                </a:lnTo>
                <a:lnTo>
                  <a:pt x="0" y="313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0" y="-178509"/>
            <a:ext cx="18605349" cy="1046550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734999" y="8139825"/>
            <a:ext cx="12749446" cy="172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4"/>
              </a:lnSpc>
            </a:pPr>
            <a:r>
              <a:rPr lang="en-US" sz="12438" spc="1243">
                <a:solidFill>
                  <a:srgbClr val="3C38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82621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8" y="0"/>
                </a:lnTo>
                <a:lnTo>
                  <a:pt x="6667708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6630" y="567042"/>
            <a:ext cx="11058272" cy="10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3"/>
              </a:lnSpc>
            </a:pPr>
            <a:r>
              <a:rPr lang="en-US" b="true" sz="7465" spc="74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83704" y="2122123"/>
            <a:ext cx="18418940" cy="216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buAutoNum type="arabicPeriod" startAt="1"/>
            </a:pPr>
            <a:r>
              <a:rPr lang="en-US" sz="40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Problem Statement  : To analyze the global distribution of COVID-19 vaccines,identify disparities in vaccination rates across countries,and assess the impact of vaccinations on controlling the pandemic.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5361" y="4572610"/>
            <a:ext cx="17932639" cy="253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2.Importance of the Problem : Help governments and organizations plan better interventions.</a:t>
            </a:r>
          </a:p>
          <a:p>
            <a:pPr algn="l">
              <a:lnSpc>
                <a:spcPts val="76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6999" y="7203878"/>
            <a:ext cx="17914002" cy="288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Role of Machine Learning in Solving It  : Machine Learning enables forecasting of vaccination trends, identification of under-vaccinated regions, and pattern recognition in vaccine distribution.</a:t>
            </a:r>
          </a:p>
          <a:p>
            <a:pPr algn="l">
              <a:lnSpc>
                <a:spcPts val="57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224665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76369" y="1030069"/>
            <a:ext cx="17866477" cy="411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1"/>
              </a:lnSpc>
              <a:spcBef>
                <a:spcPct val="0"/>
              </a:spcBef>
            </a:pPr>
            <a:r>
              <a:rPr lang="en-US" b="true" sz="465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Clear Project Goals  :</a:t>
            </a:r>
          </a:p>
          <a:p>
            <a:pPr algn="l" marL="798783" indent="-39939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Analyze and visualize global COVID-19 vaccination data to uncover trends and disparities.</a:t>
            </a:r>
          </a:p>
          <a:p>
            <a:pPr algn="l" marL="798783" indent="-39939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Identify factors influencing vaccination rates across different countries.</a:t>
            </a:r>
          </a:p>
          <a:p>
            <a:pPr algn="l" marL="798783" indent="-39939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 ML models to forecast future vaccination patterns and inform public health strategies.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6346" y="4909828"/>
            <a:ext cx="18380692" cy="530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b="true" sz="46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Expected Outcomes :</a:t>
            </a:r>
          </a:p>
          <a:p>
            <a:pPr algn="l" marL="928357" indent="-464178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 Comprehensive understanding of global vaccination progress.</a:t>
            </a:r>
          </a:p>
          <a:p>
            <a:pPr algn="l" marL="906767" indent="-453384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Predictive insights into future vaccination trends using ML models.</a:t>
            </a:r>
          </a:p>
          <a:p>
            <a:pPr algn="l" marL="906767" indent="-453384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Identification of regions with low vaccination coverage needing intervention.</a:t>
            </a:r>
          </a:p>
          <a:p>
            <a:pPr algn="l" marL="906767" indent="-453384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 interactive dashboard showcasing key metrics and visualizations for stakeholders.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5236" y="0"/>
            <a:ext cx="7758764" cy="6337935"/>
            <a:chOff x="0" y="0"/>
            <a:chExt cx="1202036" cy="98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36" cy="981912"/>
            </a:xfrm>
            <a:custGeom>
              <a:avLst/>
              <a:gdLst/>
              <a:ahLst/>
              <a:cxnLst/>
              <a:rect r="r" b="b" t="t" l="l"/>
              <a:pathLst>
                <a:path h="981912" w="1202036">
                  <a:moveTo>
                    <a:pt x="0" y="0"/>
                  </a:moveTo>
                  <a:lnTo>
                    <a:pt x="1202036" y="0"/>
                  </a:lnTo>
                  <a:lnTo>
                    <a:pt x="1202036" y="981912"/>
                  </a:lnTo>
                  <a:lnTo>
                    <a:pt x="0" y="981912"/>
                  </a:lnTo>
                  <a:close/>
                </a:path>
              </a:pathLst>
            </a:custGeom>
            <a:blipFill>
              <a:blip r:embed="rId2"/>
              <a:stretch>
                <a:fillRect l="-11303" t="0" r="-1130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84674" y="1329555"/>
            <a:ext cx="8990974" cy="2244275"/>
            <a:chOff x="0" y="0"/>
            <a:chExt cx="2186727" cy="5458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86727" cy="545838"/>
            </a:xfrm>
            <a:custGeom>
              <a:avLst/>
              <a:gdLst/>
              <a:ahLst/>
              <a:cxnLst/>
              <a:rect r="r" b="b" t="t" l="l"/>
              <a:pathLst>
                <a:path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186727" cy="612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3C383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Dataset Size &amp; Features</a:t>
              </a:r>
              <a:r>
                <a:rPr lang="en-US" sz="2599">
                  <a:solidFill>
                    <a:srgbClr val="3C3836"/>
                  </a:solidFill>
                  <a:latin typeface="Arimo"/>
                  <a:ea typeface="Arimo"/>
                  <a:cs typeface="Arimo"/>
                  <a:sym typeface="Arimo"/>
                </a:rPr>
                <a:t> : </a:t>
              </a:r>
            </a:p>
            <a:p>
              <a:pPr algn="ctr" marL="496567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3C3836"/>
                  </a:solidFill>
                  <a:latin typeface="Arimo"/>
                  <a:ea typeface="Arimo"/>
                  <a:cs typeface="Arimo"/>
                  <a:sym typeface="Arimo"/>
                </a:rPr>
                <a:t>Number of Instances (Rows): 86512</a:t>
              </a:r>
            </a:p>
            <a:p>
              <a:pPr algn="ctr" marL="496567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3C3836"/>
                  </a:solidFill>
                  <a:latin typeface="Arimo"/>
                  <a:ea typeface="Arimo"/>
                  <a:cs typeface="Arimo"/>
                  <a:sym typeface="Arimo"/>
                </a:rPr>
                <a:t>Number of Features (Columns): 15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84674" y="4171790"/>
            <a:ext cx="8990974" cy="2244275"/>
            <a:chOff x="0" y="0"/>
            <a:chExt cx="2186727" cy="5458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6727" cy="545838"/>
            </a:xfrm>
            <a:custGeom>
              <a:avLst/>
              <a:gdLst/>
              <a:ahLst/>
              <a:cxnLst/>
              <a:rect r="r" b="b" t="t" l="l"/>
              <a:pathLst>
                <a:path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4674" y="7014025"/>
            <a:ext cx="8990974" cy="2244275"/>
            <a:chOff x="0" y="0"/>
            <a:chExt cx="2186727" cy="545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6727" cy="545838"/>
            </a:xfrm>
            <a:custGeom>
              <a:avLst/>
              <a:gdLst/>
              <a:ahLst/>
              <a:cxnLst/>
              <a:rect r="r" b="b" t="t" l="l"/>
              <a:pathLst>
                <a:path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84674" y="1337537"/>
            <a:ext cx="2342742" cy="1769711"/>
            <a:chOff x="0" y="0"/>
            <a:chExt cx="569787" cy="4304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9787" cy="430418"/>
            </a:xfrm>
            <a:custGeom>
              <a:avLst/>
              <a:gdLst/>
              <a:ahLst/>
              <a:cxnLst/>
              <a:rect r="r" b="b" t="t" l="l"/>
              <a:pathLst>
                <a:path h="430418" w="569787">
                  <a:moveTo>
                    <a:pt x="0" y="0"/>
                  </a:moveTo>
                  <a:lnTo>
                    <a:pt x="569787" y="0"/>
                  </a:lnTo>
                  <a:lnTo>
                    <a:pt x="569787" y="430418"/>
                  </a:lnTo>
                  <a:lnTo>
                    <a:pt x="0" y="430418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69787" cy="478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19121" y="4171647"/>
            <a:ext cx="2342742" cy="1769711"/>
            <a:chOff x="0" y="0"/>
            <a:chExt cx="569787" cy="4304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9787" cy="430418"/>
            </a:xfrm>
            <a:custGeom>
              <a:avLst/>
              <a:gdLst/>
              <a:ahLst/>
              <a:cxnLst/>
              <a:rect r="r" b="b" t="t" l="l"/>
              <a:pathLst>
                <a:path h="430418" w="569787">
                  <a:moveTo>
                    <a:pt x="0" y="0"/>
                  </a:moveTo>
                  <a:lnTo>
                    <a:pt x="569787" y="0"/>
                  </a:lnTo>
                  <a:lnTo>
                    <a:pt x="569787" y="430418"/>
                  </a:lnTo>
                  <a:lnTo>
                    <a:pt x="0" y="430418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69787" cy="478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19121" y="7014025"/>
            <a:ext cx="2342742" cy="1769711"/>
            <a:chOff x="0" y="0"/>
            <a:chExt cx="569787" cy="4304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9787" cy="430418"/>
            </a:xfrm>
            <a:custGeom>
              <a:avLst/>
              <a:gdLst/>
              <a:ahLst/>
              <a:cxnLst/>
              <a:rect r="r" b="b" t="t" l="l"/>
              <a:pathLst>
                <a:path h="430418" w="569787">
                  <a:moveTo>
                    <a:pt x="0" y="0"/>
                  </a:moveTo>
                  <a:lnTo>
                    <a:pt x="569787" y="0"/>
                  </a:lnTo>
                  <a:lnTo>
                    <a:pt x="569787" y="430418"/>
                  </a:lnTo>
                  <a:lnTo>
                    <a:pt x="0" y="430418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569787" cy="478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835195" y="1593742"/>
            <a:ext cx="1641701" cy="1349180"/>
          </a:xfrm>
          <a:custGeom>
            <a:avLst/>
            <a:gdLst/>
            <a:ahLst/>
            <a:cxnLst/>
            <a:rect r="r" b="b" t="t" l="l"/>
            <a:pathLst>
              <a:path h="1349180" w="1641701">
                <a:moveTo>
                  <a:pt x="0" y="0"/>
                </a:moveTo>
                <a:lnTo>
                  <a:pt x="1641701" y="0"/>
                </a:lnTo>
                <a:lnTo>
                  <a:pt x="1641701" y="1349180"/>
                </a:lnTo>
                <a:lnTo>
                  <a:pt x="0" y="1349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956104" y="4825439"/>
            <a:ext cx="1520792" cy="1512496"/>
          </a:xfrm>
          <a:custGeom>
            <a:avLst/>
            <a:gdLst/>
            <a:ahLst/>
            <a:cxnLst/>
            <a:rect r="r" b="b" t="t" l="l"/>
            <a:pathLst>
              <a:path h="1512496" w="1520792">
                <a:moveTo>
                  <a:pt x="0" y="0"/>
                </a:moveTo>
                <a:lnTo>
                  <a:pt x="1520792" y="0"/>
                </a:lnTo>
                <a:lnTo>
                  <a:pt x="1520792" y="1512496"/>
                </a:lnTo>
                <a:lnTo>
                  <a:pt x="0" y="1512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01755" y="7136931"/>
            <a:ext cx="1488678" cy="1475144"/>
          </a:xfrm>
          <a:custGeom>
            <a:avLst/>
            <a:gdLst/>
            <a:ahLst/>
            <a:cxnLst/>
            <a:rect r="r" b="b" t="t" l="l"/>
            <a:pathLst>
              <a:path h="1475144" w="1488678">
                <a:moveTo>
                  <a:pt x="0" y="0"/>
                </a:moveTo>
                <a:lnTo>
                  <a:pt x="1488678" y="0"/>
                </a:lnTo>
                <a:lnTo>
                  <a:pt x="1488678" y="1475144"/>
                </a:lnTo>
                <a:lnTo>
                  <a:pt x="0" y="1475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10481" y="6708180"/>
            <a:ext cx="8933519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28428" y="4305410"/>
            <a:ext cx="4953302" cy="216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6"/>
              </a:lnSpc>
              <a:spcBef>
                <a:spcPct val="0"/>
              </a:spcBef>
            </a:pPr>
            <a:r>
              <a:rPr lang="en-US" b="true" sz="2976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 D</a:t>
            </a:r>
            <a:r>
              <a:rPr lang="en-US" b="true" sz="2976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ata Type</a:t>
            </a:r>
            <a:r>
              <a:rPr lang="en-US" sz="2976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:  </a:t>
            </a:r>
          </a:p>
          <a:p>
            <a:pPr algn="l" marL="534573" indent="-267286" lvl="1">
              <a:lnSpc>
                <a:spcPts val="3466"/>
              </a:lnSpc>
              <a:spcBef>
                <a:spcPct val="0"/>
              </a:spcBef>
              <a:buFont typeface="Arial"/>
              <a:buChar char="•"/>
            </a:pPr>
            <a:r>
              <a:rPr lang="en-US" sz="2476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float64 9</a:t>
            </a:r>
          </a:p>
          <a:p>
            <a:pPr algn="l" marL="534573" indent="-267286" lvl="1">
              <a:lnSpc>
                <a:spcPts val="3466"/>
              </a:lnSpc>
              <a:spcBef>
                <a:spcPct val="0"/>
              </a:spcBef>
              <a:buFont typeface="Arial"/>
              <a:buChar char="•"/>
            </a:pPr>
            <a:r>
              <a:rPr lang="en-US" sz="2476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object 5</a:t>
            </a:r>
          </a:p>
          <a:p>
            <a:pPr algn="l" marL="534573" indent="-267286" lvl="1">
              <a:lnSpc>
                <a:spcPts val="3466"/>
              </a:lnSpc>
              <a:spcBef>
                <a:spcPct val="0"/>
              </a:spcBef>
              <a:buFont typeface="Arial"/>
              <a:buChar char="•"/>
            </a:pPr>
            <a:r>
              <a:rPr lang="en-US" sz="2476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datetime64[ns] 1</a:t>
            </a:r>
          </a:p>
          <a:p>
            <a:pPr algn="l">
              <a:lnSpc>
                <a:spcPts val="2486"/>
              </a:lnSpc>
              <a:spcBef>
                <a:spcPct val="0"/>
              </a:spcBef>
            </a:pPr>
            <a:r>
              <a:rPr lang="en-US" sz="1776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28428" y="7166535"/>
            <a:ext cx="5759572" cy="239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276" b="true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 Challenges</a:t>
            </a:r>
            <a:r>
              <a:rPr lang="en-US" sz="2276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: </a:t>
            </a:r>
          </a:p>
          <a:p>
            <a:pPr algn="l" marL="491394" indent="-245697" lvl="1">
              <a:lnSpc>
                <a:spcPts val="3186"/>
              </a:lnSpc>
              <a:spcBef>
                <a:spcPct val="0"/>
              </a:spcBef>
              <a:buFont typeface="Arial"/>
              <a:buChar char="•"/>
            </a:pPr>
            <a:r>
              <a:rPr lang="en-US" sz="2276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Missing V</a:t>
            </a:r>
            <a:r>
              <a:rPr lang="en-US" sz="2276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alues: Some countries have incomplete or delayed reporting</a:t>
            </a:r>
          </a:p>
          <a:p>
            <a:pPr algn="l" marL="491394" indent="-245697" lvl="1">
              <a:lnSpc>
                <a:spcPts val="3186"/>
              </a:lnSpc>
              <a:spcBef>
                <a:spcPct val="0"/>
              </a:spcBef>
              <a:buFont typeface="Arial"/>
              <a:buChar char="•"/>
            </a:pPr>
            <a:r>
              <a:rPr lang="en-US" sz="2276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Data Imbalance: Significant disparity in vaccination rates across countries.</a:t>
            </a:r>
          </a:p>
          <a:p>
            <a:pPr algn="l">
              <a:lnSpc>
                <a:spcPts val="3186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10481" y="8034464"/>
            <a:ext cx="9295469" cy="149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Source: 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Kaggle(https://www.kaggle.com/datasets/saliblue/country-vaccinations/data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7459" y="-1299795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3"/>
                </a:lnTo>
                <a:lnTo>
                  <a:pt x="0" y="555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342358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METHODOLOGY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1140557" y="-819359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2891098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8" y="5555874"/>
                </a:lnTo>
                <a:lnTo>
                  <a:pt x="289109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560828"/>
            <a:ext cx="15508759" cy="358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 Steps : </a:t>
            </a:r>
          </a:p>
          <a:p>
            <a:pPr algn="l" marL="820409" indent="-410205" lvl="1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Cleaning and Preprocessing</a:t>
            </a:r>
          </a:p>
          <a:p>
            <a:pPr algn="l" marL="820409" indent="-410205" lvl="1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Feature Engineering and Transformation</a:t>
            </a:r>
          </a:p>
          <a:p>
            <a:pPr algn="l" marL="820409" indent="-410205" lvl="1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Exploratory Data Analysis (EDA)</a:t>
            </a:r>
          </a:p>
          <a:p>
            <a:pPr algn="l" marL="820409" indent="-410205" lvl="1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Visualization of key insights and trends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305" y="5583131"/>
            <a:ext cx="18126695" cy="394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 Techniques Used</a:t>
            </a:r>
            <a:r>
              <a:rPr lang="en-US" sz="4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: </a:t>
            </a:r>
          </a:p>
          <a:p>
            <a:pPr algn="l" marL="626104" indent="-313052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Regression Models: Random Forest Regression used to predict future vaccination rates based on historical data.</a:t>
            </a:r>
          </a:p>
          <a:p>
            <a:pPr algn="l" marL="626104" indent="-313052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Time Series Forecasting (Optional/If Applied): ARIMA or Facebook Prophet for trend prediction of vaccine rollout.</a:t>
            </a:r>
          </a:p>
          <a:p>
            <a:pPr algn="just" marL="669283" indent="-334641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Model Selection &amp; Evaluation: Used cross-validation and hyperparameter tuning for optimal performance.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658" y="-1359176"/>
            <a:ext cx="9754014" cy="13005352"/>
          </a:xfrm>
          <a:custGeom>
            <a:avLst/>
            <a:gdLst/>
            <a:ahLst/>
            <a:cxnLst/>
            <a:rect r="r" b="b" t="t" l="l"/>
            <a:pathLst>
              <a:path h="13005352" w="9754014">
                <a:moveTo>
                  <a:pt x="0" y="0"/>
                </a:moveTo>
                <a:lnTo>
                  <a:pt x="9754015" y="0"/>
                </a:lnTo>
                <a:lnTo>
                  <a:pt x="9754015" y="13005352"/>
                </a:lnTo>
                <a:lnTo>
                  <a:pt x="0" y="130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88658" y="0"/>
            <a:ext cx="6676531" cy="10287000"/>
          </a:xfrm>
          <a:custGeom>
            <a:avLst/>
            <a:gdLst/>
            <a:ahLst/>
            <a:cxnLst/>
            <a:rect r="r" b="b" t="t" l="l"/>
            <a:pathLst>
              <a:path h="10287000" w="6676531">
                <a:moveTo>
                  <a:pt x="0" y="0"/>
                </a:moveTo>
                <a:lnTo>
                  <a:pt x="6676531" y="0"/>
                </a:lnTo>
                <a:lnTo>
                  <a:pt x="6676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127878" cy="5626601"/>
          </a:xfrm>
          <a:custGeom>
            <a:avLst/>
            <a:gdLst/>
            <a:ahLst/>
            <a:cxnLst/>
            <a:rect r="r" b="b" t="t" l="l"/>
            <a:pathLst>
              <a:path h="5626601" w="2127878">
                <a:moveTo>
                  <a:pt x="0" y="0"/>
                </a:moveTo>
                <a:lnTo>
                  <a:pt x="2127878" y="0"/>
                </a:lnTo>
                <a:lnTo>
                  <a:pt x="2127878" y="5626601"/>
                </a:lnTo>
                <a:lnTo>
                  <a:pt x="0" y="562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01062" y="6172200"/>
            <a:ext cx="5253613" cy="5253613"/>
          </a:xfrm>
          <a:custGeom>
            <a:avLst/>
            <a:gdLst/>
            <a:ahLst/>
            <a:cxnLst/>
            <a:rect r="r" b="b" t="t" l="l"/>
            <a:pathLst>
              <a:path h="5253613" w="5253613">
                <a:moveTo>
                  <a:pt x="0" y="0"/>
                </a:moveTo>
                <a:lnTo>
                  <a:pt x="5253614" y="0"/>
                </a:lnTo>
                <a:lnTo>
                  <a:pt x="5253614" y="5253613"/>
                </a:lnTo>
                <a:lnTo>
                  <a:pt x="0" y="5253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39182" y="6172200"/>
            <a:ext cx="4964409" cy="4964409"/>
          </a:xfrm>
          <a:custGeom>
            <a:avLst/>
            <a:gdLst/>
            <a:ahLst/>
            <a:cxnLst/>
            <a:rect r="r" b="b" t="t" l="l"/>
            <a:pathLst>
              <a:path h="4964409" w="4964409">
                <a:moveTo>
                  <a:pt x="0" y="0"/>
                </a:moveTo>
                <a:lnTo>
                  <a:pt x="4964409" y="0"/>
                </a:lnTo>
                <a:lnTo>
                  <a:pt x="4964409" y="4964409"/>
                </a:lnTo>
                <a:lnTo>
                  <a:pt x="0" y="4964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05538" y="105194"/>
            <a:ext cx="3282462" cy="4763467"/>
          </a:xfrm>
          <a:custGeom>
            <a:avLst/>
            <a:gdLst/>
            <a:ahLst/>
            <a:cxnLst/>
            <a:rect r="r" b="b" t="t" l="l"/>
            <a:pathLst>
              <a:path h="4763467" w="3282462">
                <a:moveTo>
                  <a:pt x="0" y="0"/>
                </a:moveTo>
                <a:lnTo>
                  <a:pt x="3282462" y="0"/>
                </a:lnTo>
                <a:lnTo>
                  <a:pt x="3282462" y="4763466"/>
                </a:lnTo>
                <a:lnTo>
                  <a:pt x="0" y="4763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26416"/>
            <a:ext cx="18288000" cy="9498921"/>
          </a:xfrm>
          <a:custGeom>
            <a:avLst/>
            <a:gdLst/>
            <a:ahLst/>
            <a:cxnLst/>
            <a:rect r="r" b="b" t="t" l="l"/>
            <a:pathLst>
              <a:path h="9498921" w="18288000">
                <a:moveTo>
                  <a:pt x="0" y="0"/>
                </a:moveTo>
                <a:lnTo>
                  <a:pt x="18288000" y="0"/>
                </a:lnTo>
                <a:lnTo>
                  <a:pt x="18288000" y="9498920"/>
                </a:lnTo>
                <a:lnTo>
                  <a:pt x="0" y="9498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6" r="-1628" b="-99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68282" y="-104775"/>
            <a:ext cx="7606138" cy="83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6"/>
              </a:lnSpc>
              <a:spcBef>
                <a:spcPct val="0"/>
              </a:spcBef>
            </a:pPr>
            <a:r>
              <a:rPr lang="en-US" sz="47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Dashboard Overview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4302" y="1336065"/>
            <a:ext cx="17979472" cy="792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  <a:spcBef>
                <a:spcPct val="0"/>
              </a:spcBef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Filter Panel (Top Section)</a:t>
            </a:r>
          </a:p>
          <a:p>
            <a:pPr algn="l" marL="750467" indent="-375234" lvl="1">
              <a:lnSpc>
                <a:spcPts val="4866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Country, Date, ISO Code, and Vaccine Type filters allow users to explore data from different perspectives and granularities.</a:t>
            </a:r>
          </a:p>
          <a:p>
            <a:pPr algn="l">
              <a:lnSpc>
                <a:spcPts val="4866"/>
              </a:lnSpc>
              <a:spcBef>
                <a:spcPct val="0"/>
              </a:spcBef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Main Dashboard Area</a:t>
            </a:r>
          </a:p>
          <a:p>
            <a:pPr algn="l" marL="750467" indent="-375234" lvl="1">
              <a:lnSpc>
                <a:spcPts val="4866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Dynamic bar charts, line charts, and maps provide visual insight into:</a:t>
            </a:r>
          </a:p>
          <a:p>
            <a:pPr algn="l" marL="750467" indent="-375234" lvl="1">
              <a:lnSpc>
                <a:spcPts val="4866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Total vaccinations by country</a:t>
            </a:r>
          </a:p>
          <a:p>
            <a:pPr algn="l" marL="750467" indent="-375234" lvl="1">
              <a:lnSpc>
                <a:spcPts val="4866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People vaccinated per hundred</a:t>
            </a:r>
          </a:p>
          <a:p>
            <a:pPr algn="l" marL="750467" indent="-375234" lvl="1">
              <a:lnSpc>
                <a:spcPts val="4866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Yearly and monthly trends</a:t>
            </a:r>
          </a:p>
          <a:p>
            <a:pPr algn="l" marL="750467" indent="-375234" lvl="1">
              <a:lnSpc>
                <a:spcPts val="4866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KPI Tiles (Top or Side Panel)</a:t>
            </a:r>
          </a:p>
          <a:p>
            <a:pPr algn="just">
              <a:lnSpc>
                <a:spcPts val="4866"/>
              </a:lnSpc>
              <a:spcBef>
                <a:spcPct val="0"/>
              </a:spcBef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Show critical numbers like:</a:t>
            </a:r>
          </a:p>
          <a:p>
            <a:pPr algn="just" marL="750467" indent="-375234" lvl="1">
              <a:lnSpc>
                <a:spcPts val="4866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Total vaccinations</a:t>
            </a:r>
          </a:p>
          <a:p>
            <a:pPr algn="just" marL="750467" indent="-375234" lvl="1">
              <a:lnSpc>
                <a:spcPts val="4866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People fully vaccinated</a:t>
            </a:r>
          </a:p>
          <a:p>
            <a:pPr algn="just" marL="750467" indent="-375234" lvl="1">
              <a:lnSpc>
                <a:spcPts val="4866"/>
              </a:lnSpc>
              <a:spcBef>
                <a:spcPct val="0"/>
              </a:spcBef>
              <a:buFont typeface="Arial"/>
              <a:buChar char="•"/>
            </a:pPr>
            <a:r>
              <a:rPr lang="en-US" sz="34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Vaccinations per hundred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008766" y="6032258"/>
            <a:ext cx="2745694" cy="4114800"/>
          </a:xfrm>
          <a:custGeom>
            <a:avLst/>
            <a:gdLst/>
            <a:ahLst/>
            <a:cxnLst/>
            <a:rect r="r" b="b" t="t" l="l"/>
            <a:pathLst>
              <a:path h="4114800" w="2745694">
                <a:moveTo>
                  <a:pt x="0" y="0"/>
                </a:moveTo>
                <a:lnTo>
                  <a:pt x="2745694" y="0"/>
                </a:lnTo>
                <a:lnTo>
                  <a:pt x="2745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35007" y="287234"/>
            <a:ext cx="6617986" cy="6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6"/>
              </a:lnSpc>
              <a:spcBef>
                <a:spcPct val="0"/>
              </a:spcBef>
            </a:pPr>
            <a:r>
              <a:rPr lang="en-US" sz="33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Navigation &amp; Layout Explanation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23442" y="235209"/>
            <a:ext cx="7047141" cy="149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8"/>
              </a:lnSpc>
              <a:spcBef>
                <a:spcPct val="0"/>
              </a:spcBef>
            </a:pPr>
            <a:r>
              <a:rPr lang="en-US" sz="42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Key Insights &amp; Analysis</a:t>
            </a:r>
          </a:p>
          <a:p>
            <a:pPr algn="ctr">
              <a:lnSpc>
                <a:spcPts val="5978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52469" y="1333023"/>
            <a:ext cx="17783061" cy="857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5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Trend Analysis</a:t>
            </a:r>
          </a:p>
          <a:p>
            <a:pPr algn="ctr">
              <a:lnSpc>
                <a:spcPts val="4035"/>
              </a:lnSpc>
              <a:spcBef>
                <a:spcPct val="0"/>
              </a:spcBef>
            </a:pPr>
          </a:p>
          <a:p>
            <a:pPr algn="l">
              <a:lnSpc>
                <a:spcPts val="4035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Vaccination Growth Over Time:  Global vaccination rates showed a sharp rise during the first half of 2021, followed by a steady climb as vaccine availability improved.</a:t>
            </a:r>
          </a:p>
          <a:p>
            <a:pPr algn="ctr">
              <a:lnSpc>
                <a:spcPts val="4035"/>
              </a:lnSpc>
              <a:spcBef>
                <a:spcPct val="0"/>
              </a:spcBef>
            </a:pPr>
          </a:p>
          <a:p>
            <a:pPr algn="l">
              <a:lnSpc>
                <a:spcPts val="4035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Regional Variation: Developed countries reached higher coverage faster, while lower-income countries experienced delays due to supply and infrastructure constraints.</a:t>
            </a:r>
          </a:p>
          <a:p>
            <a:pPr algn="ctr">
              <a:lnSpc>
                <a:spcPts val="4035"/>
              </a:lnSpc>
              <a:spcBef>
                <a:spcPct val="0"/>
              </a:spcBef>
            </a:pPr>
          </a:p>
          <a:p>
            <a:pPr algn="l">
              <a:lnSpc>
                <a:spcPts val="4035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Monthly Peaks &amp; Dips: Clear peaks observed during large-scale campaigns; dips align with global supply chain issues and regional lockdowns.</a:t>
            </a:r>
          </a:p>
          <a:p>
            <a:pPr algn="ctr">
              <a:lnSpc>
                <a:spcPts val="4035"/>
              </a:lnSpc>
              <a:spcBef>
                <a:spcPct val="0"/>
              </a:spcBef>
            </a:pPr>
          </a:p>
          <a:p>
            <a:pPr algn="l">
              <a:lnSpc>
                <a:spcPts val="4035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Impact of Vaccine Type Rollouts: Rollouts of Pfizer, Moderna, and Covishield coincided with spikes in full-dose coverage.</a:t>
            </a:r>
          </a:p>
          <a:p>
            <a:pPr algn="ctr">
              <a:lnSpc>
                <a:spcPts val="4035"/>
              </a:lnSpc>
              <a:spcBef>
                <a:spcPct val="0"/>
              </a:spcBef>
            </a:pPr>
          </a:p>
          <a:p>
            <a:pPr algn="l">
              <a:lnSpc>
                <a:spcPts val="4035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Recent Plateauing: Many countries show a slowdown in vaccination rates as they approach saturation or face vaccine hesitancy.</a:t>
            </a:r>
          </a:p>
          <a:p>
            <a:pPr algn="ctr">
              <a:lnSpc>
                <a:spcPts val="4035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DAGkyQYz8UI</dc:identifier>
  <dcterms:modified xsi:type="dcterms:W3CDTF">2011-08-01T06:04:30Z</dcterms:modified>
  <cp:revision>1</cp:revision>
  <dc:title>Global Covid -19</dc:title>
</cp:coreProperties>
</file>